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66" r:id="rId2"/>
    <p:sldId id="267" r:id="rId3"/>
    <p:sldId id="275" r:id="rId4"/>
    <p:sldId id="270" r:id="rId5"/>
    <p:sldId id="271" r:id="rId6"/>
    <p:sldId id="272" r:id="rId7"/>
    <p:sldId id="273" r:id="rId8"/>
    <p:sldId id="274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78" autoAdjust="0"/>
    <p:restoredTop sz="93655" autoAdjust="0"/>
  </p:normalViewPr>
  <p:slideViewPr>
    <p:cSldViewPr snapToGrid="0">
      <p:cViewPr varScale="1">
        <p:scale>
          <a:sx n="83" d="100"/>
          <a:sy n="83" d="100"/>
        </p:scale>
        <p:origin x="120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E54DB-90A6-4130-9A8F-473692089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49260-AC1E-4468-AC9D-3C41B6627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4011-1C13-F099-7B24-106EB507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8C85B-7B6F-3161-DE5B-412DA95F6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18B4-19C3-A22E-AF3A-E8685B99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2151-89EC-4422-866F-B897E8F2098B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1492B-9452-2990-D665-968078B74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1B6FB-EBBA-9B8F-1A15-C9737CE2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5F72-DB23-A610-A8DE-E4580369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39E65-2DB7-23AC-7EDB-AF87DBB66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1E9D-35CB-661E-1396-DD87C7DA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AC5E-1E58-40E0-AE6C-2315183123FC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6AEDF-A924-7C56-31B7-4E862847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E65C-1BF4-6C9A-0786-321E6C16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2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121CE-7F55-5FE5-D74C-D928F224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8B8AE-650E-315A-323B-F4C4F852F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8F8E5-494A-3F94-8572-B47466F7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69B9-1E81-41E5-B13C-F46C02915809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B0591-5634-A1D6-7838-C4412DEE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1208B-EAF6-5B0E-25B3-3AB9361A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B3D3-F509-6E9D-4777-10592789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CEA09-FAB7-622F-212A-83EEA768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21F1F-4678-2213-834D-97B4063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D743-A4BD-44E4-ABF6-D9E6C9C5E0D9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DC3B4-5F2F-298E-CBA9-EADD1A40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523AB-59DE-35D0-9658-1CD8A646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5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D573-82AA-CDEB-2285-96ACF8F0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149E-AA21-D264-525F-47A539A90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CBBEC-7F2C-2A16-8FAF-9AC1513D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D0E30-4098-4916-9087-B320537DAACA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002E2-5FFD-C14D-9AD8-066C0A23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3DA3-8644-BE85-6435-E7935A1B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9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159F-7841-372C-B595-06ADDB742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09DD-0C3A-B57E-7218-50A833925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45E7C-FE16-3C0A-D164-52250CE9D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0EF32-4351-D920-853B-3B5DBAA1C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146E1-2E7D-48BB-B7F0-622FDC464973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CEB1-7CC5-D739-A1F5-534AD4F3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CC7CC-CCCF-6C44-02AE-7A95307A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F02A5-4DD8-5DF8-3282-078AEFBE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33E51-12B2-D345-2B99-E96A26A66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3A7D1-60A5-867F-2F17-F34480646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0CDBA-4CBA-6405-4F58-F4983E6AE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54BC3-1D0F-228F-2EC4-A555A23FF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EB602-6B6D-F32B-69B2-74DACAA0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C8EC-8713-46D3-94C6-7666343F6062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05901B-A4D1-75D5-516E-CD9BF353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67189-361C-2DA4-A94D-546CD893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9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5E34-1867-A4D2-EE4B-5C162786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DD588-53EC-6650-1633-52EF9C36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4BC-EBEF-47E7-BF1F-9A1775CF8659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31845-6F1F-692E-09EA-996A5961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29E87-FCCC-4B9C-5CFF-B97EDFAF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3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37AA0-695F-26DA-1FF9-C601A610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96A88-7B5A-4519-BA22-D07771168C72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B6C1D-9203-88F2-E43E-8DA3533F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FB502-DD80-F210-C75D-152D65B7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3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FD7D-858D-A20A-9B54-8E8FF70B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8648F-3EA0-9AD0-D248-76E5CFF6D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3B5D5-254C-CC87-A844-55E4CF649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CD75F-5CE0-1C30-E276-9C05F0F4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9BDA-603C-4E0F-8EF0-A9675B272562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31BFF-5FC7-3187-0F0A-8BDB41EF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3284E-F5D5-7616-E2BA-BFC4FB0F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2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1AA6-E4EA-FD85-3B02-14D31B07D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F09C2-2721-6094-2C48-5B546B4EA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A33EA-698D-7B38-CA2F-E8577D6F2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F446A-7F90-163D-47D3-00235BEE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4948-0252-4F63-BF91-9D8E70584EA2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E7CB3-C8CB-5615-6AFC-47469562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6097D-D626-3572-A0C2-8392194A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557CE-8E0A-91C4-5A04-003CED98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C8609-A078-DA32-ADD7-CF97337E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AFE6-31FB-8B88-EC00-0C7759DAA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A874F0-DD35-4E21-ABD7-2364456C3340}" type="datetime1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42D95-A4AF-6FEF-8AC3-2D7541A69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27D0C-8F8E-24EF-6AAF-171B225E4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EE2120-1F02-4D60-A961-93ED323B4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7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0449-F64C-2C17-0C52-F95D999D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34" y="1517039"/>
            <a:ext cx="5122902" cy="3657427"/>
          </a:xfrm>
        </p:spPr>
        <p:txBody>
          <a:bodyPr>
            <a:noAutofit/>
          </a:bodyPr>
          <a:lstStyle/>
          <a:p>
            <a:pPr algn="ctr"/>
            <a:r>
              <a:rPr lang="en-US" sz="8800" cap="none" dirty="0"/>
              <a:t>The Magic</a:t>
            </a:r>
            <a:br>
              <a:rPr lang="en-US" sz="8800" cap="none" dirty="0"/>
            </a:br>
            <a:r>
              <a:rPr lang="en-US" sz="8800" cap="none" dirty="0"/>
              <a:t> of the</a:t>
            </a:r>
            <a:br>
              <a:rPr lang="en-US" sz="8800" cap="none" dirty="0"/>
            </a:br>
            <a:r>
              <a:rPr lang="en-US" sz="8800" cap="none" dirty="0"/>
              <a:t> 3D Printer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18B3F-145E-A841-5B2A-8E9E335C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z="1600" smtClean="0"/>
              <a:pPr/>
              <a:t>1</a:t>
            </a:fld>
            <a:endParaRPr lang="en-US" sz="1600" dirty="0"/>
          </a:p>
        </p:txBody>
      </p:sp>
      <p:pic>
        <p:nvPicPr>
          <p:cNvPr id="5" name="Picture 4" descr="A black and blue printer&#10;&#10;Description automatically generated">
            <a:extLst>
              <a:ext uri="{FF2B5EF4-FFF2-40B4-BE49-F238E27FC236}">
                <a16:creationId xmlns:a16="http://schemas.microsoft.com/office/drawing/2014/main" id="{10B788D7-E9C5-C7BD-1BF6-4F87DBB0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7037" b="10452"/>
          <a:stretch/>
        </p:blipFill>
        <p:spPr>
          <a:xfrm>
            <a:off x="6652828" y="209201"/>
            <a:ext cx="4700972" cy="64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6E89-95AA-B07C-5AF5-8DE0FA27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44A0-EBA3-2EC4-C88F-4D769177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92079" cy="1325563"/>
          </a:xfrm>
        </p:spPr>
        <p:txBody>
          <a:bodyPr>
            <a:normAutofit/>
          </a:bodyPr>
          <a:lstStyle/>
          <a:p>
            <a:r>
              <a:rPr lang="en-US" dirty="0"/>
              <a:t>Filament</a:t>
            </a:r>
            <a:br>
              <a:rPr lang="en-US" dirty="0"/>
            </a:br>
            <a:r>
              <a:rPr lang="en-US" dirty="0"/>
              <a:t>Feeder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99A7D-4E46-66C8-8673-6585A589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312F3BC0-7312-F8E6-293C-0E7D2F7C2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6" b="15706"/>
          <a:stretch/>
        </p:blipFill>
        <p:spPr>
          <a:xfrm>
            <a:off x="3925302" y="517024"/>
            <a:ext cx="7123697" cy="58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47E0E-CBD7-8D13-C4C8-8B66E464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F4F3-AE4D-F4B2-691C-CC95A3DC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92079" cy="1325563"/>
          </a:xfrm>
        </p:spPr>
        <p:txBody>
          <a:bodyPr/>
          <a:lstStyle/>
          <a:p>
            <a:r>
              <a:rPr lang="en-US" dirty="0"/>
              <a:t>Hot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6C94A-6A8B-74F0-DC7C-BEF94CB5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151FBDCA-A05C-57C0-1237-1006CC1F3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0"/>
          <a:stretch/>
        </p:blipFill>
        <p:spPr>
          <a:xfrm>
            <a:off x="3877176" y="101222"/>
            <a:ext cx="6117056" cy="662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075C5-A775-4B88-24A5-3BA6B2A93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05AA-6004-A306-7207-59A7735E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1174296"/>
            <a:ext cx="2192079" cy="4527717"/>
          </a:xfrm>
        </p:spPr>
        <p:txBody>
          <a:bodyPr>
            <a:normAutofit/>
          </a:bodyPr>
          <a:lstStyle/>
          <a:p>
            <a:r>
              <a:rPr lang="en-US" dirty="0"/>
              <a:t>Axis of Motion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Build 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40C90-A776-C9D5-4CAB-2888CABF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1577F190-59F2-D147-8FF1-6ED52B967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r="10702" b="13684"/>
          <a:stretch/>
        </p:blipFill>
        <p:spPr>
          <a:xfrm>
            <a:off x="3524249" y="154836"/>
            <a:ext cx="5732045" cy="65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1D87-DAA4-B7B0-A98B-9373114A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D757-F288-7993-3C2B-93D4CF06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28" y="1787146"/>
            <a:ext cx="2192079" cy="2001883"/>
          </a:xfrm>
        </p:spPr>
        <p:txBody>
          <a:bodyPr>
            <a:normAutofit/>
          </a:bodyPr>
          <a:lstStyle/>
          <a:p>
            <a:r>
              <a:rPr lang="en-US" dirty="0"/>
              <a:t>Build Plate Leveling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05817-5D9D-9E3C-75BE-B67EACED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5D720-982A-9AD5-1384-62CB36DCC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5142" b="26082"/>
          <a:stretch/>
        </p:blipFill>
        <p:spPr>
          <a:xfrm>
            <a:off x="2729403" y="510471"/>
            <a:ext cx="9184566" cy="58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3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95FC-F0E5-FB59-13ED-8DE79BC6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093" y="184372"/>
            <a:ext cx="4371753" cy="1325563"/>
          </a:xfrm>
        </p:spPr>
        <p:txBody>
          <a:bodyPr/>
          <a:lstStyle/>
          <a:p>
            <a:r>
              <a:rPr lang="en-US" u="sng"/>
              <a:t>Procedure to Print</a:t>
            </a:r>
            <a:endParaRPr lang="en-US" u="s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0C66C-7DA6-CC8A-3131-595BEFBF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C1C09-562C-D22D-8AEB-343592117710}"/>
              </a:ext>
            </a:extLst>
          </p:cNvPr>
          <p:cNvSpPr txBox="1"/>
          <p:nvPr/>
        </p:nvSpPr>
        <p:spPr>
          <a:xfrm>
            <a:off x="561753" y="1089426"/>
            <a:ext cx="8335926" cy="514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  Design part in CAD  (either solids or surfaces).</a:t>
            </a:r>
          </a:p>
          <a:p>
            <a:pPr marL="342900" indent="-342900">
              <a:lnSpc>
                <a:spcPct val="200000"/>
              </a:lnSpc>
              <a:buAutoNum type="arabicPeriod" startAt="2"/>
            </a:pPr>
            <a:r>
              <a:rPr lang="en-US" sz="2800" dirty="0"/>
              <a:t>  Save as an .</a:t>
            </a:r>
            <a:r>
              <a:rPr lang="en-US" sz="2800" dirty="0" err="1"/>
              <a:t>stl</a:t>
            </a:r>
            <a:r>
              <a:rPr lang="en-US" sz="2800" dirty="0"/>
              <a:t> file.</a:t>
            </a:r>
          </a:p>
          <a:p>
            <a:pPr marL="342900" indent="-342900">
              <a:lnSpc>
                <a:spcPct val="200000"/>
              </a:lnSpc>
              <a:buAutoNum type="arabicPeriod" startAt="2"/>
            </a:pPr>
            <a:r>
              <a:rPr lang="en-US" sz="2800" dirty="0"/>
              <a:t>  Input to Slicer program.</a:t>
            </a:r>
          </a:p>
          <a:p>
            <a:pPr marL="342900" indent="-342900">
              <a:lnSpc>
                <a:spcPct val="200000"/>
              </a:lnSpc>
              <a:buAutoNum type="arabicPeriod" startAt="2"/>
            </a:pPr>
            <a:r>
              <a:rPr lang="en-US" sz="2800" dirty="0"/>
              <a:t>  Slice in layers and review.</a:t>
            </a:r>
          </a:p>
          <a:p>
            <a:pPr marL="342900" indent="-342900">
              <a:lnSpc>
                <a:spcPct val="200000"/>
              </a:lnSpc>
              <a:buAutoNum type="arabicPeriod" startAt="2"/>
            </a:pPr>
            <a:r>
              <a:rPr lang="en-US" sz="2800" dirty="0"/>
              <a:t>  Save on an </a:t>
            </a:r>
            <a:r>
              <a:rPr lang="en-US" sz="2800" dirty="0" err="1"/>
              <a:t>SDmicro</a:t>
            </a:r>
            <a:r>
              <a:rPr lang="en-US" sz="2800" dirty="0"/>
              <a:t> card, as a </a:t>
            </a:r>
            <a:r>
              <a:rPr lang="en-US" sz="2800" dirty="0" err="1"/>
              <a:t>gcode</a:t>
            </a:r>
            <a:r>
              <a:rPr lang="en-US" sz="2800" dirty="0"/>
              <a:t> file.</a:t>
            </a:r>
          </a:p>
          <a:p>
            <a:pPr marL="342900" indent="-342900">
              <a:lnSpc>
                <a:spcPct val="200000"/>
              </a:lnSpc>
              <a:buAutoNum type="arabicPeriod" startAt="2"/>
            </a:pPr>
            <a:r>
              <a:rPr lang="en-US" sz="2800" dirty="0"/>
              <a:t>  Place card into 3D Printer and select file to print.</a:t>
            </a:r>
          </a:p>
        </p:txBody>
      </p:sp>
      <p:pic>
        <p:nvPicPr>
          <p:cNvPr id="6" name="Picture 5" descr="A memory cards next to a computer&#10;&#10;Description automatically generated">
            <a:extLst>
              <a:ext uri="{FF2B5EF4-FFF2-40B4-BE49-F238E27FC236}">
                <a16:creationId xmlns:a16="http://schemas.microsoft.com/office/drawing/2014/main" id="{A73382C3-7EB1-8321-FFC8-5456F86E2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r="23619"/>
          <a:stretch/>
        </p:blipFill>
        <p:spPr>
          <a:xfrm rot="5400000">
            <a:off x="8334052" y="1913760"/>
            <a:ext cx="3859618" cy="34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6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DAFA0-C35C-7915-E8BD-16806C17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870" y="197803"/>
            <a:ext cx="7400260" cy="1102168"/>
          </a:xfrm>
        </p:spPr>
        <p:txBody>
          <a:bodyPr>
            <a:normAutofit/>
          </a:bodyPr>
          <a:lstStyle/>
          <a:p>
            <a:r>
              <a:rPr lang="en-US" u="sng" dirty="0"/>
              <a:t>Printing Materials (Filaments)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06147-517A-6D2E-8A62-207D119A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F9289-0F46-7F8B-9324-1DA7F7BB37F3}"/>
              </a:ext>
            </a:extLst>
          </p:cNvPr>
          <p:cNvSpPr txBox="1"/>
          <p:nvPr/>
        </p:nvSpPr>
        <p:spPr>
          <a:xfrm>
            <a:off x="1141228" y="1464603"/>
            <a:ext cx="99095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  (Poly Lactate Acid)  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Most Commonly Used: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thermoplastic polyester.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Made from plant material, not petroleum oil.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Starch, from corn, sugar beets, and sugar cane.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Hard, strong, brittle but not fragile.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Water soluble over long exposure times.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Many Colors.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0CB67-82A5-E11A-D68A-44D285D18B30}"/>
              </a:ext>
            </a:extLst>
          </p:cNvPr>
          <p:cNvSpPr txBox="1"/>
          <p:nvPr/>
        </p:nvSpPr>
        <p:spPr>
          <a:xfrm>
            <a:off x="1217428" y="4868855"/>
            <a:ext cx="9833344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ABS and PETG: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Other Commonly Used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Nylon and TPU: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 Commonly Used: </a:t>
            </a:r>
            <a:endParaRPr lang="en-US" sz="2800" dirty="0"/>
          </a:p>
        </p:txBody>
      </p:sp>
      <p:pic>
        <p:nvPicPr>
          <p:cNvPr id="7" name="Picture 6" descr="A hand holding several colored wires&#10;&#10;Description automatically generated">
            <a:extLst>
              <a:ext uri="{FF2B5EF4-FFF2-40B4-BE49-F238E27FC236}">
                <a16:creationId xmlns:a16="http://schemas.microsoft.com/office/drawing/2014/main" id="{58E66144-05D5-B6F9-EA61-76FF3D4FF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t="17407" r="38016" b="29052"/>
          <a:stretch/>
        </p:blipFill>
        <p:spPr>
          <a:xfrm rot="5400000">
            <a:off x="8722222" y="2831552"/>
            <a:ext cx="2762717" cy="39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81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DF04-92BF-8642-F0D4-16B1D9A8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90" y="395656"/>
            <a:ext cx="6898020" cy="745387"/>
          </a:xfrm>
        </p:spPr>
        <p:txBody>
          <a:bodyPr>
            <a:normAutofit/>
          </a:bodyPr>
          <a:lstStyle/>
          <a:p>
            <a:r>
              <a:rPr lang="en-US" sz="4400" u="sng" dirty="0"/>
              <a:t>Print Variables   (many others)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50125-3146-0256-331D-631E9AE3A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469" y="1141043"/>
            <a:ext cx="7635950" cy="4117772"/>
          </a:xfrm>
        </p:spPr>
        <p:txBody>
          <a:bodyPr>
            <a:no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Extruding Layer Height  -  typical .2 mm~.008”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Wall Thickness  -  typical   1mm ~ .040”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Filler Between Walls  -  typical 20%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Accuracy  -  within a few thousandths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Shrinkage  -  relatively minimal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4407D-A35A-5AA7-A898-7F39ABD9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A square frame on a black surface&#10;&#10;Description automatically generated">
            <a:extLst>
              <a:ext uri="{FF2B5EF4-FFF2-40B4-BE49-F238E27FC236}">
                <a16:creationId xmlns:a16="http://schemas.microsoft.com/office/drawing/2014/main" id="{BD2BAD3B-3B15-3807-4221-F356717A8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6554" r="40164" b="13846"/>
          <a:stretch/>
        </p:blipFill>
        <p:spPr>
          <a:xfrm rot="5400000">
            <a:off x="7551704" y="1841873"/>
            <a:ext cx="4091614" cy="4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0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CC554-AEA2-2737-667F-A0C3C3D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CE76F-F149-076E-C68A-232FE7B4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976" y="136524"/>
            <a:ext cx="4400624" cy="745387"/>
          </a:xfrm>
        </p:spPr>
        <p:txBody>
          <a:bodyPr>
            <a:normAutofit fontScale="90000"/>
          </a:bodyPr>
          <a:lstStyle/>
          <a:p>
            <a:r>
              <a:rPr lang="en-US" sz="4400" u="sng" dirty="0"/>
              <a:t>Potential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404FE-A3B8-6D89-E0E3-D28D9DB3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0600" y="4771931"/>
            <a:ext cx="3425454" cy="14672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PLA Filament -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Moisture Absorption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(Heat filament</a:t>
            </a:r>
            <a:b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hr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at 130 def 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927CA-24E9-96A2-BE6B-F214F255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plastic container with a green wire in it&#10;&#10;Description automatically generated">
            <a:extLst>
              <a:ext uri="{FF2B5EF4-FFF2-40B4-BE49-F238E27FC236}">
                <a16:creationId xmlns:a16="http://schemas.microsoft.com/office/drawing/2014/main" id="{5B64F633-D81A-CBC8-B3D1-566B25A8D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10507" r="22687" b="15349"/>
          <a:stretch/>
        </p:blipFill>
        <p:spPr>
          <a:xfrm>
            <a:off x="9360126" y="881911"/>
            <a:ext cx="2154506" cy="3544978"/>
          </a:xfrm>
          <a:prstGeom prst="rect">
            <a:avLst/>
          </a:prstGeom>
        </p:spPr>
      </p:pic>
      <p:pic>
        <p:nvPicPr>
          <p:cNvPr id="9" name="Picture 8" descr="A yellow object on a black surface&#10;&#10;Description automatically generated">
            <a:extLst>
              <a:ext uri="{FF2B5EF4-FFF2-40B4-BE49-F238E27FC236}">
                <a16:creationId xmlns:a16="http://schemas.microsoft.com/office/drawing/2014/main" id="{4E7ECD40-513F-FBA9-8865-528228C0E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18441" r="32712" b="4246"/>
          <a:stretch/>
        </p:blipFill>
        <p:spPr>
          <a:xfrm rot="5400000">
            <a:off x="4735433" y="762864"/>
            <a:ext cx="3355395" cy="4406309"/>
          </a:xfrm>
          <a:prstGeom prst="rect">
            <a:avLst/>
          </a:prstGeom>
        </p:spPr>
      </p:pic>
      <p:pic>
        <p:nvPicPr>
          <p:cNvPr id="11" name="Picture 10" descr="A broken object with wires on it&#10;&#10;Description automatically generated with medium confidence">
            <a:extLst>
              <a:ext uri="{FF2B5EF4-FFF2-40B4-BE49-F238E27FC236}">
                <a16:creationId xmlns:a16="http://schemas.microsoft.com/office/drawing/2014/main" id="{5FF08564-D2F4-30E4-8D2E-D5F552BCD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7692" r="21141" b="8588"/>
          <a:stretch/>
        </p:blipFill>
        <p:spPr>
          <a:xfrm rot="5400000">
            <a:off x="4254" y="913860"/>
            <a:ext cx="4104957" cy="3442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B25E5-2E22-6842-0AAD-6740F42275DA}"/>
              </a:ext>
            </a:extLst>
          </p:cNvPr>
          <p:cNvSpPr txBox="1"/>
          <p:nvPr/>
        </p:nvSpPr>
        <p:spPr>
          <a:xfrm>
            <a:off x="323584" y="4910538"/>
            <a:ext cx="37483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Adhesion to Build Plate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(use glue stick)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C1DB0-EA7B-D33F-9909-E74A7BC698FA}"/>
              </a:ext>
            </a:extLst>
          </p:cNvPr>
          <p:cNvSpPr txBox="1"/>
          <p:nvPr/>
        </p:nvSpPr>
        <p:spPr>
          <a:xfrm>
            <a:off x="4606615" y="4897619"/>
            <a:ext cx="32854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Need for Support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(use Supports in slicer)</a:t>
            </a:r>
          </a:p>
        </p:txBody>
      </p:sp>
    </p:spTree>
    <p:extLst>
      <p:ext uri="{BB962C8B-B14F-4D97-AF65-F5344CB8AC3E}">
        <p14:creationId xmlns:p14="http://schemas.microsoft.com/office/powerpoint/2010/main" val="53176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3644-7EBD-23CA-4DC4-042A005D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33E75183-F7DB-DED2-CF24-1F3194C03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23256" r="20853" b="35349"/>
          <a:stretch/>
        </p:blipFill>
        <p:spPr>
          <a:xfrm>
            <a:off x="1935124" y="1887271"/>
            <a:ext cx="6985591" cy="283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90A21-4F36-BE43-2246-E54291BD8458}"/>
              </a:ext>
            </a:extLst>
          </p:cNvPr>
          <p:cNvSpPr txBox="1"/>
          <p:nvPr/>
        </p:nvSpPr>
        <p:spPr>
          <a:xfrm>
            <a:off x="155945" y="417638"/>
            <a:ext cx="11419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Creates Parts by extruding successive layers of plastic material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CDDB4-B320-E599-239C-C9418943A52A}"/>
              </a:ext>
            </a:extLst>
          </p:cNvPr>
          <p:cNvSpPr txBox="1"/>
          <p:nvPr/>
        </p:nvSpPr>
        <p:spPr>
          <a:xfrm>
            <a:off x="2721934" y="5018551"/>
            <a:ext cx="714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Virtually any complexity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50E78-50A2-EE04-014E-5C9C98C7336C}"/>
              </a:ext>
            </a:extLst>
          </p:cNvPr>
          <p:cNvSpPr txBox="1"/>
          <p:nvPr/>
        </p:nvSpPr>
        <p:spPr>
          <a:xfrm>
            <a:off x="2721934" y="5687450"/>
            <a:ext cx="1055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Enclosed hollows are possible</a:t>
            </a:r>
          </a:p>
        </p:txBody>
      </p:sp>
    </p:spTree>
    <p:extLst>
      <p:ext uri="{BB962C8B-B14F-4D97-AF65-F5344CB8AC3E}">
        <p14:creationId xmlns:p14="http://schemas.microsoft.com/office/powerpoint/2010/main" val="150126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5514-45AA-DC86-A81D-95F8CF48A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1481"/>
            <a:ext cx="9144000" cy="935037"/>
          </a:xfrm>
        </p:spPr>
        <p:txBody>
          <a:bodyPr>
            <a:normAutofit/>
          </a:bodyPr>
          <a:lstStyle/>
          <a:p>
            <a:r>
              <a:rPr lang="en-US" sz="5000" dirty="0"/>
              <a:t>Evolution of the 3D Printer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AB4F8-6473-7007-1FF9-4EE5C993C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45374"/>
            <a:ext cx="9144000" cy="4510976"/>
          </a:xfrm>
        </p:spPr>
        <p:txBody>
          <a:bodyPr>
            <a:noAutofit/>
          </a:bodyPr>
          <a:lstStyle/>
          <a:p>
            <a:pPr marL="457200" indent="-457200" algn="l">
              <a:buAutoNum type="arabicPlain" startAt="1980"/>
            </a:pPr>
            <a:r>
              <a:rPr lang="en-US" sz="2800" dirty="0"/>
              <a:t> -  First ultra violet sintering of photoreactive polymer.</a:t>
            </a:r>
          </a:p>
          <a:p>
            <a:pPr marL="457200" indent="-457200" algn="l">
              <a:buAutoNum type="arabicPlain" startAt="1980"/>
            </a:pPr>
            <a:endParaRPr lang="en-US" sz="2800" dirty="0"/>
          </a:p>
          <a:p>
            <a:pPr algn="l"/>
            <a:r>
              <a:rPr lang="en-US" sz="2800" dirty="0"/>
              <a:t>1987 -  Stratasys patents FDM (Fusion Deposition Method)</a:t>
            </a:r>
          </a:p>
          <a:p>
            <a:pPr algn="l"/>
            <a:endParaRPr lang="en-US" sz="2800" dirty="0"/>
          </a:p>
          <a:p>
            <a:pPr marL="457200" indent="-457200" algn="l">
              <a:buAutoNum type="arabicPlain" startAt="2009"/>
            </a:pPr>
            <a:r>
              <a:rPr lang="en-US" sz="2800" dirty="0"/>
              <a:t>-  Stratasys patent expires.  </a:t>
            </a:r>
            <a:br>
              <a:rPr lang="en-US" sz="2800" dirty="0"/>
            </a:br>
            <a:r>
              <a:rPr lang="en-US" sz="2800" dirty="0"/>
              <a:t>       </a:t>
            </a:r>
            <a:r>
              <a:rPr lang="en-US" sz="2800" dirty="0" err="1"/>
              <a:t>Reprap</a:t>
            </a:r>
            <a:r>
              <a:rPr lang="en-US" sz="2800" dirty="0"/>
              <a:t> &amp; </a:t>
            </a:r>
            <a:r>
              <a:rPr lang="en-US" sz="2800" dirty="0" err="1"/>
              <a:t>Makerbot</a:t>
            </a:r>
            <a:r>
              <a:rPr lang="en-US" sz="2800" dirty="0"/>
              <a:t> forge the DIY market.</a:t>
            </a:r>
          </a:p>
          <a:p>
            <a:pPr marL="457200" indent="-457200" algn="l">
              <a:buAutoNum type="arabicPlain" startAt="2009"/>
            </a:pPr>
            <a:endParaRPr lang="en-US" sz="2800" dirty="0"/>
          </a:p>
          <a:p>
            <a:pPr algn="l"/>
            <a:r>
              <a:rPr lang="en-US" sz="2800" dirty="0"/>
              <a:t>2019  -  Over 170 companies making 3D Printers.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75CF4-007F-CF49-2307-A2A8391B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8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C648-4ABF-69BF-997D-FCA2C38F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33"/>
          </a:xfrm>
        </p:spPr>
        <p:txBody>
          <a:bodyPr/>
          <a:lstStyle/>
          <a:p>
            <a:r>
              <a:rPr lang="en-US" sz="4200" dirty="0"/>
              <a:t>Examples:</a:t>
            </a:r>
            <a:r>
              <a:rPr lang="en-US" dirty="0"/>
              <a:t>  </a:t>
            </a:r>
            <a:r>
              <a:rPr lang="en-US" sz="3800" dirty="0"/>
              <a:t>Functional Pieces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31B1B-E979-AB25-64D3-1FB9E231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8880"/>
            <a:ext cx="2743200" cy="365125"/>
          </a:xfrm>
        </p:spPr>
        <p:txBody>
          <a:bodyPr/>
          <a:lstStyle/>
          <a:p>
            <a:fld id="{58EE2120-1F02-4D60-A961-93ED323B426D}" type="slidenum">
              <a:rPr lang="en-US" sz="1600" smtClean="0"/>
              <a:pPr/>
              <a:t>4</a:t>
            </a:fld>
            <a:endParaRPr lang="en-US" sz="1600" dirty="0"/>
          </a:p>
        </p:txBody>
      </p:sp>
      <p:pic>
        <p:nvPicPr>
          <p:cNvPr id="7" name="Picture 6" descr="A close-up of a solar powered light&#10;&#10;Description automatically generated">
            <a:extLst>
              <a:ext uri="{FF2B5EF4-FFF2-40B4-BE49-F238E27FC236}">
                <a16:creationId xmlns:a16="http://schemas.microsoft.com/office/drawing/2014/main" id="{60D2DBD8-795F-FCDA-61C6-ECE71DC40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32542" b="37500"/>
          <a:stretch/>
        </p:blipFill>
        <p:spPr>
          <a:xfrm>
            <a:off x="285750" y="1588294"/>
            <a:ext cx="3577590" cy="4286250"/>
          </a:xfrm>
          <a:prstGeom prst="rect">
            <a:avLst/>
          </a:prstGeom>
        </p:spPr>
      </p:pic>
      <p:pic>
        <p:nvPicPr>
          <p:cNvPr id="9" name="Picture 8" descr="A metal pipe with a black tube&#10;&#10;Description automatically generated with medium confidence">
            <a:extLst>
              <a:ext uri="{FF2B5EF4-FFF2-40B4-BE49-F238E27FC236}">
                <a16:creationId xmlns:a16="http://schemas.microsoft.com/office/drawing/2014/main" id="{B1D06F89-97EC-EFC1-08DE-F64895685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0296" r="26667" b="17926"/>
          <a:stretch/>
        </p:blipFill>
        <p:spPr>
          <a:xfrm rot="5400000">
            <a:off x="3705225" y="2142649"/>
            <a:ext cx="4286250" cy="3177540"/>
          </a:xfrm>
          <a:prstGeom prst="rect">
            <a:avLst/>
          </a:prstGeom>
        </p:spPr>
      </p:pic>
      <p:pic>
        <p:nvPicPr>
          <p:cNvPr id="11" name="Picture 10" descr="A black tray on a blue and white printer&#10;&#10;Description automatically generated">
            <a:extLst>
              <a:ext uri="{FF2B5EF4-FFF2-40B4-BE49-F238E27FC236}">
                <a16:creationId xmlns:a16="http://schemas.microsoft.com/office/drawing/2014/main" id="{BA870D4F-48AC-E55C-7D33-DD84CE8F6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988" b="9500"/>
          <a:stretch/>
        </p:blipFill>
        <p:spPr>
          <a:xfrm>
            <a:off x="7833360" y="1628299"/>
            <a:ext cx="4195036" cy="3996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39D747-177D-7DB2-1745-67D90175F5DE}"/>
              </a:ext>
            </a:extLst>
          </p:cNvPr>
          <p:cNvSpPr txBox="1"/>
          <p:nvPr/>
        </p:nvSpPr>
        <p:spPr>
          <a:xfrm>
            <a:off x="596929" y="6004616"/>
            <a:ext cx="287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Star Light Holder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19CB51-660B-4443-7D8E-5B7FE31B875E}"/>
              </a:ext>
            </a:extLst>
          </p:cNvPr>
          <p:cNvSpPr txBox="1"/>
          <p:nvPr/>
        </p:nvSpPr>
        <p:spPr>
          <a:xfrm>
            <a:off x="4106294" y="6011751"/>
            <a:ext cx="372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Offset Duct Connector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29A0F-104F-27FA-BA97-144EA3E394AA}"/>
              </a:ext>
            </a:extLst>
          </p:cNvPr>
          <p:cNvSpPr txBox="1"/>
          <p:nvPr/>
        </p:nvSpPr>
        <p:spPr>
          <a:xfrm>
            <a:off x="8695661" y="5780919"/>
            <a:ext cx="187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Parts Tray</a:t>
            </a:r>
          </a:p>
        </p:txBody>
      </p:sp>
    </p:spTree>
    <p:extLst>
      <p:ext uri="{BB962C8B-B14F-4D97-AF65-F5344CB8AC3E}">
        <p14:creationId xmlns:p14="http://schemas.microsoft.com/office/powerpoint/2010/main" val="296337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90E58-65B1-E0C9-A006-2A13CE9E1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66FB-15A3-9996-1D9A-03405DA9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33"/>
          </a:xfrm>
        </p:spPr>
        <p:txBody>
          <a:bodyPr/>
          <a:lstStyle/>
          <a:p>
            <a:r>
              <a:rPr lang="en-US" sz="4200" dirty="0"/>
              <a:t>Examples:</a:t>
            </a:r>
            <a:r>
              <a:rPr lang="en-US" dirty="0"/>
              <a:t>  </a:t>
            </a:r>
            <a:r>
              <a:rPr lang="en-US" sz="3800" dirty="0"/>
              <a:t>Fun Things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14656-6ADC-7705-261C-FFCB7806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8880"/>
            <a:ext cx="2743200" cy="365125"/>
          </a:xfrm>
        </p:spPr>
        <p:txBody>
          <a:bodyPr/>
          <a:lstStyle/>
          <a:p>
            <a:fld id="{58EE2120-1F02-4D60-A961-93ED323B426D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244D3-688B-D690-543C-0835B4010E33}"/>
              </a:ext>
            </a:extLst>
          </p:cNvPr>
          <p:cNvSpPr txBox="1"/>
          <p:nvPr/>
        </p:nvSpPr>
        <p:spPr>
          <a:xfrm>
            <a:off x="596929" y="6004616"/>
            <a:ext cx="287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Oscillating Lever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0D6D4-A676-D20A-AEE7-72A9509B3CE9}"/>
              </a:ext>
            </a:extLst>
          </p:cNvPr>
          <p:cNvSpPr txBox="1"/>
          <p:nvPr/>
        </p:nvSpPr>
        <p:spPr>
          <a:xfrm>
            <a:off x="5715664" y="5912011"/>
            <a:ext cx="46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Continuous Circulating Balls</a:t>
            </a:r>
          </a:p>
        </p:txBody>
      </p:sp>
      <p:pic>
        <p:nvPicPr>
          <p:cNvPr id="5" name="Picture 4" descr="A toy with gears and screws&#10;&#10;Description automatically generated">
            <a:extLst>
              <a:ext uri="{FF2B5EF4-FFF2-40B4-BE49-F238E27FC236}">
                <a16:creationId xmlns:a16="http://schemas.microsoft.com/office/drawing/2014/main" id="{B0887335-FCBB-42A0-068D-973B0A253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324" r="12830"/>
          <a:stretch/>
        </p:blipFill>
        <p:spPr>
          <a:xfrm>
            <a:off x="372140" y="1456660"/>
            <a:ext cx="4779871" cy="4324259"/>
          </a:xfrm>
          <a:prstGeom prst="rect">
            <a:avLst/>
          </a:prstGeom>
        </p:spPr>
      </p:pic>
      <p:pic>
        <p:nvPicPr>
          <p:cNvPr id="8" name="Picture 7" descr="A green and white machine with colorful balls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1BFF6D98-F71B-4236-48AC-53A8D7704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b="9068"/>
          <a:stretch/>
        </p:blipFill>
        <p:spPr>
          <a:xfrm>
            <a:off x="5421370" y="1456660"/>
            <a:ext cx="4864168" cy="43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1D52-8F35-936C-34D7-72B75A7A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F9E1-22B9-83E8-8D46-A8541013F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33"/>
          </a:xfrm>
        </p:spPr>
        <p:txBody>
          <a:bodyPr/>
          <a:lstStyle/>
          <a:p>
            <a:r>
              <a:rPr lang="en-US" sz="4200" dirty="0"/>
              <a:t>Examples:</a:t>
            </a:r>
            <a:r>
              <a:rPr lang="en-US" dirty="0"/>
              <a:t>  </a:t>
            </a:r>
            <a:r>
              <a:rPr lang="en-US" sz="3800" dirty="0"/>
              <a:t>Odds &amp; 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120C2-A2C8-942C-75DE-3BDB93B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8880"/>
            <a:ext cx="2743200" cy="365125"/>
          </a:xfrm>
        </p:spPr>
        <p:txBody>
          <a:bodyPr/>
          <a:lstStyle/>
          <a:p>
            <a:fld id="{58EE2120-1F02-4D60-A961-93ED323B426D}" type="slidenum">
              <a:rPr lang="en-US" sz="1600" smtClean="0"/>
              <a:pPr/>
              <a:t>6</a:t>
            </a:fld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45C7F-41F1-DED8-E616-3FE2B177A675}"/>
              </a:ext>
            </a:extLst>
          </p:cNvPr>
          <p:cNvSpPr txBox="1"/>
          <p:nvPr/>
        </p:nvSpPr>
        <p:spPr>
          <a:xfrm>
            <a:off x="1435129" y="5969655"/>
            <a:ext cx="206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Spiral Vase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DEA7B-6D5A-FB50-0AB6-2B4CAD77A160}"/>
              </a:ext>
            </a:extLst>
          </p:cNvPr>
          <p:cNvSpPr txBox="1"/>
          <p:nvPr/>
        </p:nvSpPr>
        <p:spPr>
          <a:xfrm>
            <a:off x="5065395" y="5976235"/>
            <a:ext cx="206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Enclosures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9E10EC-0E9E-0AD7-5DCE-16CFAF19B3D2}"/>
              </a:ext>
            </a:extLst>
          </p:cNvPr>
          <p:cNvSpPr txBox="1"/>
          <p:nvPr/>
        </p:nvSpPr>
        <p:spPr>
          <a:xfrm>
            <a:off x="9131593" y="5969655"/>
            <a:ext cx="206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Ink Stamps</a:t>
            </a:r>
          </a:p>
        </p:txBody>
      </p:sp>
      <p:pic>
        <p:nvPicPr>
          <p:cNvPr id="5" name="Picture 4" descr="A blue object on a blue mat&#10;&#10;Description automatically generated">
            <a:extLst>
              <a:ext uri="{FF2B5EF4-FFF2-40B4-BE49-F238E27FC236}">
                <a16:creationId xmlns:a16="http://schemas.microsoft.com/office/drawing/2014/main" id="{D750CF24-C251-C87C-8A72-62D00B338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7375" r="8929"/>
          <a:stretch/>
        </p:blipFill>
        <p:spPr>
          <a:xfrm rot="5400000">
            <a:off x="-185782" y="1753406"/>
            <a:ext cx="4635095" cy="3750157"/>
          </a:xfrm>
          <a:prstGeom prst="rect">
            <a:avLst/>
          </a:prstGeom>
        </p:spPr>
      </p:pic>
      <p:pic>
        <p:nvPicPr>
          <p:cNvPr id="8" name="Picture 7" descr="A metal box on a piece of metal&#10;&#10;Description automatically generated">
            <a:extLst>
              <a:ext uri="{FF2B5EF4-FFF2-40B4-BE49-F238E27FC236}">
                <a16:creationId xmlns:a16="http://schemas.microsoft.com/office/drawing/2014/main" id="{6077261F-7C41-4A82-AC40-984B411EB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0792" r="26823" b="10447"/>
          <a:stretch/>
        </p:blipFill>
        <p:spPr>
          <a:xfrm rot="5400000">
            <a:off x="4024530" y="1593809"/>
            <a:ext cx="4653443" cy="4051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204631-19DE-6FD6-8409-5CA9F5DB9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21240" r="28682"/>
          <a:stretch/>
        </p:blipFill>
        <p:spPr>
          <a:xfrm rot="5400000">
            <a:off x="9104146" y="169218"/>
            <a:ext cx="2372652" cy="2764466"/>
          </a:xfrm>
          <a:prstGeom prst="rect">
            <a:avLst/>
          </a:prstGeom>
        </p:spPr>
      </p:pic>
      <p:pic>
        <p:nvPicPr>
          <p:cNvPr id="17" name="Picture 16" descr="A close-up of magnets&#10;&#10;Description automatically generated">
            <a:extLst>
              <a:ext uri="{FF2B5EF4-FFF2-40B4-BE49-F238E27FC236}">
                <a16:creationId xmlns:a16="http://schemas.microsoft.com/office/drawing/2014/main" id="{2D904004-04CF-BB68-7567-2DD7843BF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11318" b="8373"/>
          <a:stretch/>
        </p:blipFill>
        <p:spPr>
          <a:xfrm>
            <a:off x="8872445" y="2881294"/>
            <a:ext cx="2836053" cy="29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0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2939-B86A-01C3-6BE1-F8826A7C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box with a yellow screw on it">
            <a:extLst>
              <a:ext uri="{FF2B5EF4-FFF2-40B4-BE49-F238E27FC236}">
                <a16:creationId xmlns:a16="http://schemas.microsoft.com/office/drawing/2014/main" id="{FF8B8B6E-6ED2-8D80-E755-1DC38B7F5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1016" r="13399" b="6560"/>
          <a:stretch/>
        </p:blipFill>
        <p:spPr>
          <a:xfrm rot="5400000">
            <a:off x="6325246" y="1268745"/>
            <a:ext cx="5966308" cy="4659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CEC751-6156-957D-A1E7-631FD4CB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33"/>
          </a:xfrm>
        </p:spPr>
        <p:txBody>
          <a:bodyPr/>
          <a:lstStyle/>
          <a:p>
            <a:r>
              <a:rPr lang="en-US" sz="4200" dirty="0"/>
              <a:t>Examples:</a:t>
            </a:r>
            <a:r>
              <a:rPr lang="en-US" dirty="0"/>
              <a:t>  </a:t>
            </a:r>
            <a:r>
              <a:rPr lang="en-US" sz="3800" dirty="0"/>
              <a:t>Small Pieces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8788E-132D-384E-A668-88A556B1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8880"/>
            <a:ext cx="2743200" cy="365125"/>
          </a:xfrm>
        </p:spPr>
        <p:txBody>
          <a:bodyPr/>
          <a:lstStyle/>
          <a:p>
            <a:fld id="{58EE2120-1F02-4D60-A961-93ED323B426D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BA238-6838-DAE9-CD17-7D52CDD05F5C}"/>
              </a:ext>
            </a:extLst>
          </p:cNvPr>
          <p:cNvSpPr txBox="1"/>
          <p:nvPr/>
        </p:nvSpPr>
        <p:spPr>
          <a:xfrm>
            <a:off x="2373799" y="5812154"/>
            <a:ext cx="287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Pottery Stamps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09A9E-05E7-63BE-8201-C9FBD294149C}"/>
              </a:ext>
            </a:extLst>
          </p:cNvPr>
          <p:cNvSpPr txBox="1"/>
          <p:nvPr/>
        </p:nvSpPr>
        <p:spPr>
          <a:xfrm>
            <a:off x="7532779" y="5136282"/>
            <a:ext cx="2990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Specialty Gear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6097D-5A74-56F7-E930-C5C3B9123717}"/>
              </a:ext>
            </a:extLst>
          </p:cNvPr>
          <p:cNvSpPr txBox="1"/>
          <p:nvPr/>
        </p:nvSpPr>
        <p:spPr>
          <a:xfrm>
            <a:off x="6287192" y="7027483"/>
            <a:ext cx="187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Parts</a:t>
            </a:r>
          </a:p>
        </p:txBody>
      </p:sp>
      <p:pic>
        <p:nvPicPr>
          <p:cNvPr id="5" name="Picture 4" descr="A group of black objects next to a paper clip&#10;&#10;Description automatically generated">
            <a:extLst>
              <a:ext uri="{FF2B5EF4-FFF2-40B4-BE49-F238E27FC236}">
                <a16:creationId xmlns:a16="http://schemas.microsoft.com/office/drawing/2014/main" id="{F4468AE8-7BA9-D72B-6AC2-2EB2B5ADE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12116" r="60563" b="8308"/>
          <a:stretch/>
        </p:blipFill>
        <p:spPr>
          <a:xfrm>
            <a:off x="811534" y="1509484"/>
            <a:ext cx="2280009" cy="4093029"/>
          </a:xfrm>
          <a:prstGeom prst="rect">
            <a:avLst/>
          </a:prstGeom>
        </p:spPr>
      </p:pic>
      <p:pic>
        <p:nvPicPr>
          <p:cNvPr id="8" name="Picture 7" descr="A pen and green objects&#10;&#10;Description automatically generated with medium confidence">
            <a:extLst>
              <a:ext uri="{FF2B5EF4-FFF2-40B4-BE49-F238E27FC236}">
                <a16:creationId xmlns:a16="http://schemas.microsoft.com/office/drawing/2014/main" id="{6AB14CBE-03AA-2652-50C9-C57A6EC81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8076" r="47860" b="8076"/>
          <a:stretch/>
        </p:blipFill>
        <p:spPr>
          <a:xfrm>
            <a:off x="3683970" y="1468729"/>
            <a:ext cx="2702459" cy="41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8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666B-83F7-9529-10D1-20DE3780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54" y="248515"/>
            <a:ext cx="8582891" cy="923348"/>
          </a:xfrm>
        </p:spPr>
        <p:txBody>
          <a:bodyPr>
            <a:normAutofit/>
          </a:bodyPr>
          <a:lstStyle/>
          <a:p>
            <a:r>
              <a:rPr lang="en-US" dirty="0"/>
              <a:t>The 3 D Printer:   </a:t>
            </a:r>
            <a:r>
              <a:rPr lang="en-US" dirty="0" err="1"/>
              <a:t>Creality</a:t>
            </a:r>
            <a:r>
              <a:rPr lang="en-US" dirty="0"/>
              <a:t> Ender 3 V2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EED1A-4203-D5D2-6970-D3F3CF07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 black and blue printer&#10;&#10;Description automatically generated">
            <a:extLst>
              <a:ext uri="{FF2B5EF4-FFF2-40B4-BE49-F238E27FC236}">
                <a16:creationId xmlns:a16="http://schemas.microsoft.com/office/drawing/2014/main" id="{0F8DA4D1-A209-C3A6-068C-B84FF7265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4564" r="9259" b="15512"/>
          <a:stretch/>
        </p:blipFill>
        <p:spPr>
          <a:xfrm>
            <a:off x="2127720" y="1137259"/>
            <a:ext cx="4074604" cy="5479730"/>
          </a:xfrm>
          <a:prstGeom prst="rect">
            <a:avLst/>
          </a:prstGeom>
        </p:spPr>
      </p:pic>
      <p:pic>
        <p:nvPicPr>
          <p:cNvPr id="7" name="Picture 6" descr="A machine with a large round object&#10;&#10;Description automatically generated with medium confidence">
            <a:extLst>
              <a:ext uri="{FF2B5EF4-FFF2-40B4-BE49-F238E27FC236}">
                <a16:creationId xmlns:a16="http://schemas.microsoft.com/office/drawing/2014/main" id="{2C11395B-460E-289A-7FA2-1F8926596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5010" r="7689" b="7479"/>
          <a:stretch/>
        </p:blipFill>
        <p:spPr>
          <a:xfrm>
            <a:off x="7813964" y="1125425"/>
            <a:ext cx="3811314" cy="5349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8D121E-DE00-6DD2-2762-476502B15971}"/>
              </a:ext>
            </a:extLst>
          </p:cNvPr>
          <p:cNvSpPr txBox="1"/>
          <p:nvPr/>
        </p:nvSpPr>
        <p:spPr>
          <a:xfrm>
            <a:off x="756120" y="3371206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25323-6C62-FC2C-5FCC-08A04C007765}"/>
              </a:ext>
            </a:extLst>
          </p:cNvPr>
          <p:cNvSpPr txBox="1"/>
          <p:nvPr/>
        </p:nvSpPr>
        <p:spPr>
          <a:xfrm>
            <a:off x="6525491" y="3255818"/>
            <a:ext cx="116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07448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D4C8-2D81-72E0-3643-88B80668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0530B-C6EB-3749-EEEE-BA9E75C3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2120-1F02-4D60-A961-93ED323B426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black wire on a reel&#10;&#10;Description automatically generated">
            <a:extLst>
              <a:ext uri="{FF2B5EF4-FFF2-40B4-BE49-F238E27FC236}">
                <a16:creationId xmlns:a16="http://schemas.microsoft.com/office/drawing/2014/main" id="{980B17BA-4747-4B5C-9AB7-5F2F838CE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5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382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The Magic  of the  3D Printer</vt:lpstr>
      <vt:lpstr>PowerPoint Presentation</vt:lpstr>
      <vt:lpstr>Evolution of the 3D Printer</vt:lpstr>
      <vt:lpstr>Examples:  Functional Pieces </vt:lpstr>
      <vt:lpstr>Examples:  Fun Things</vt:lpstr>
      <vt:lpstr>Examples:  Odds &amp; Ends</vt:lpstr>
      <vt:lpstr>Examples:  Small Pieces </vt:lpstr>
      <vt:lpstr>The 3 D Printer:   Creality Ender 3 V2</vt:lpstr>
      <vt:lpstr>Filament</vt:lpstr>
      <vt:lpstr>Filament Feeder</vt:lpstr>
      <vt:lpstr>Hot End</vt:lpstr>
      <vt:lpstr>Axis of Motion  &amp;   Build Plate</vt:lpstr>
      <vt:lpstr>Build Plate Leveling</vt:lpstr>
      <vt:lpstr>Procedure to Print</vt:lpstr>
      <vt:lpstr>Printing Materials (Filaments)</vt:lpstr>
      <vt:lpstr>Print Variables   (many others)</vt:lpstr>
      <vt:lpstr>Potential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Magic  of the 3D Printer</dc:title>
  <dc:creator>Bruce Pease</dc:creator>
  <cp:lastModifiedBy>Thomas Morris</cp:lastModifiedBy>
  <cp:revision>22</cp:revision>
  <dcterms:created xsi:type="dcterms:W3CDTF">2024-12-05T01:44:35Z</dcterms:created>
  <dcterms:modified xsi:type="dcterms:W3CDTF">2025-01-08T17:04:08Z</dcterms:modified>
</cp:coreProperties>
</file>